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30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756"/>
    <a:srgbClr val="009FDF"/>
    <a:srgbClr val="7FBA00"/>
    <a:srgbClr val="D8117D"/>
    <a:srgbClr val="F07D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0" autoAdjust="0"/>
    <p:restoredTop sz="94763" autoAdjust="0"/>
  </p:normalViewPr>
  <p:slideViewPr>
    <p:cSldViewPr snapToGrid="0" snapToObjects="1">
      <p:cViewPr varScale="1">
        <p:scale>
          <a:sx n="70" d="100"/>
          <a:sy n="70" d="100"/>
        </p:scale>
        <p:origin x="-14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F6CD8-6FCB-C349-8854-D61B92B5D284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64BAFF-7C81-6D4B-B711-0DD3938AC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73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W_LOGO_RGB_BLU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1700" y="880208"/>
            <a:ext cx="2243328" cy="224332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750" y="5908430"/>
            <a:ext cx="8064500" cy="681647"/>
          </a:xfrm>
        </p:spPr>
        <p:txBody>
          <a:bodyPr anchor="b" anchorCtr="0">
            <a:normAutofit/>
          </a:bodyPr>
          <a:lstStyle>
            <a:lvl1pPr marL="0" indent="0" algn="ctr">
              <a:spcBef>
                <a:spcPts val="0"/>
              </a:spcBef>
              <a:spcAft>
                <a:spcPts val="400"/>
              </a:spcAft>
              <a:buNone/>
              <a:defRPr sz="1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smtClean="0"/>
              <a:t>Presenter name</a:t>
            </a:r>
          </a:p>
          <a:p>
            <a:r>
              <a:rPr lang="en-GB" dirty="0" smtClean="0"/>
              <a:t>Job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3698019"/>
            <a:ext cx="8064500" cy="2144713"/>
          </a:xfrm>
        </p:spPr>
        <p:txBody>
          <a:bodyPr/>
          <a:lstStyle>
            <a:lvl1pPr algn="ctr">
              <a:defRPr sz="4300" b="1" baseline="0">
                <a:solidFill>
                  <a:srgbClr val="009FDF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700">
                <a:solidFill>
                  <a:srgbClr val="009FDF"/>
                </a:solidFill>
              </a:defRPr>
            </a:lvl2pPr>
            <a:lvl3pPr marL="0" indent="0" algn="ctr">
              <a:spcBef>
                <a:spcPts val="2000"/>
              </a:spcBef>
              <a:buFontTx/>
              <a:buNone/>
              <a:defRPr sz="1600" b="1">
                <a:solidFill>
                  <a:srgbClr val="009FDF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en-GB" dirty="0" smtClean="0"/>
              <a:t>[Title slide: v1]</a:t>
            </a:r>
          </a:p>
          <a:p>
            <a:pPr lvl="1"/>
            <a:r>
              <a:rPr lang="en-GB" dirty="0" smtClean="0"/>
              <a:t>Subheading</a:t>
            </a:r>
          </a:p>
          <a:p>
            <a:pPr lvl="2"/>
            <a:r>
              <a:rPr lang="en-GB" dirty="0" smtClean="0"/>
              <a:t>DD Month YYYY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004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smtClean="0"/>
              <a:t>[Title only]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B110-8DDC-184A-BF2F-80FCA82F2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00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: v1">
    <p:bg>
      <p:bgPr>
        <a:solidFill>
          <a:srgbClr val="009F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W_LOGO_NEG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62954" y="4314404"/>
            <a:ext cx="1800000" cy="180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1324708"/>
            <a:ext cx="8064500" cy="2796442"/>
          </a:xfrm>
        </p:spPr>
        <p:txBody>
          <a:bodyPr anchor="ctr" anchorCtr="0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[End slide: v1]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2925" y="6448426"/>
            <a:ext cx="482600" cy="2683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A51B110-8DDC-184A-BF2F-80FCA82F27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44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1324708"/>
            <a:ext cx="8064500" cy="2796442"/>
          </a:xfrm>
        </p:spPr>
        <p:txBody>
          <a:bodyPr anchor="ctr" anchorCtr="0"/>
          <a:lstStyle>
            <a:lvl1pPr algn="ctr">
              <a:defRPr sz="4500">
                <a:solidFill>
                  <a:srgbClr val="009FDF"/>
                </a:solidFill>
              </a:defRPr>
            </a:lvl1pPr>
          </a:lstStyle>
          <a:p>
            <a:r>
              <a:rPr lang="en-GB" dirty="0" smtClean="0"/>
              <a:t>[End slide: v2]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2925" y="6448426"/>
            <a:ext cx="482600" cy="268385"/>
          </a:xfrm>
        </p:spPr>
        <p:txBody>
          <a:bodyPr/>
          <a:lstStyle>
            <a:lvl1pPr>
              <a:defRPr>
                <a:solidFill>
                  <a:srgbClr val="575756"/>
                </a:solidFill>
              </a:defRPr>
            </a:lvl1pPr>
          </a:lstStyle>
          <a:p>
            <a:fld id="{CA51B110-8DDC-184A-BF2F-80FCA82F27B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63774" y="4314404"/>
            <a:ext cx="1799180" cy="179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76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B110-8DDC-184A-BF2F-80FCA82F2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29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: v2">
    <p:bg>
      <p:bgPr>
        <a:solidFill>
          <a:srgbClr val="009F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W_LOGO_NEG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1700" y="880208"/>
            <a:ext cx="2243328" cy="224332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750" y="5908430"/>
            <a:ext cx="8064500" cy="681647"/>
          </a:xfrm>
        </p:spPr>
        <p:txBody>
          <a:bodyPr anchor="b" anchorCtr="0">
            <a:normAutofit/>
          </a:bodyPr>
          <a:lstStyle>
            <a:lvl1pPr marL="0" indent="0" algn="ctr">
              <a:spcBef>
                <a:spcPts val="0"/>
              </a:spcBef>
              <a:spcAft>
                <a:spcPts val="400"/>
              </a:spcAft>
              <a:buNone/>
              <a:defRPr sz="15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smtClean="0"/>
              <a:t>Presenter name</a:t>
            </a:r>
          </a:p>
          <a:p>
            <a:r>
              <a:rPr lang="en-GB" dirty="0" smtClean="0"/>
              <a:t>Job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3698019"/>
            <a:ext cx="8064500" cy="2144713"/>
          </a:xfrm>
        </p:spPr>
        <p:txBody>
          <a:bodyPr/>
          <a:lstStyle>
            <a:lvl1pPr algn="ctr">
              <a:defRPr sz="4300" b="1" baseline="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700">
                <a:solidFill>
                  <a:schemeClr val="bg1"/>
                </a:solidFill>
              </a:defRPr>
            </a:lvl2pPr>
            <a:lvl3pPr marL="0" indent="0" algn="ctr">
              <a:spcBef>
                <a:spcPts val="2000"/>
              </a:spcBef>
              <a:buFontTx/>
              <a:buNone/>
              <a:defRPr sz="1600" b="1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/>
            </a:lvl4pPr>
            <a:lvl5pPr marL="0"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en-GB" dirty="0" smtClean="0"/>
              <a:t>[Title slide: v2]</a:t>
            </a:r>
          </a:p>
          <a:p>
            <a:pPr lvl="1"/>
            <a:r>
              <a:rPr lang="en-GB" dirty="0" smtClean="0"/>
              <a:t>Subheading</a:t>
            </a:r>
          </a:p>
          <a:p>
            <a:pPr lvl="2"/>
            <a:r>
              <a:rPr lang="en-GB" dirty="0" smtClean="0"/>
              <a:t>DD Month YYYY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442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smtClean="0"/>
              <a:t>[Title and content]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9FDF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B110-8DDC-184A-BF2F-80FCA82F2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20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: v1">
    <p:bg>
      <p:bgPr>
        <a:solidFill>
          <a:srgbClr val="7FB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W_LOGO_RGB_BLUE17mm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0696" y="6097632"/>
            <a:ext cx="609600" cy="60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539040"/>
            <a:ext cx="8064500" cy="2306982"/>
          </a:xfrm>
        </p:spPr>
        <p:txBody>
          <a:bodyPr anchor="b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[Section header: v1]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9750" y="2945547"/>
            <a:ext cx="8064500" cy="2505684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Subheading</a:t>
            </a:r>
          </a:p>
          <a:p>
            <a:pPr lvl="0"/>
            <a:r>
              <a:rPr lang="en-GB" dirty="0" smtClean="0"/>
              <a:t>Presenter name</a:t>
            </a:r>
          </a:p>
          <a:p>
            <a:pPr lvl="0"/>
            <a:r>
              <a:rPr lang="en-GB" dirty="0" smtClean="0"/>
              <a:t>Job title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2925" y="6448426"/>
            <a:ext cx="482600" cy="2683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A51B110-8DDC-184A-BF2F-80FCA82F27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: v2">
    <p:bg>
      <p:bgPr>
        <a:solidFill>
          <a:srgbClr val="009F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539040"/>
            <a:ext cx="8064500" cy="2306982"/>
          </a:xfrm>
        </p:spPr>
        <p:txBody>
          <a:bodyPr anchor="b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[Section header: v2]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2925" y="6448426"/>
            <a:ext cx="482600" cy="2683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A51B110-8DDC-184A-BF2F-80FCA82F27B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54500" y="6071129"/>
            <a:ext cx="595796" cy="595796"/>
          </a:xfrm>
          <a:prstGeom prst="rect">
            <a:avLst/>
          </a:prstGeom>
        </p:spPr>
      </p:pic>
      <p:sp>
        <p:nvSpPr>
          <p:cNvPr id="1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9750" y="2945547"/>
            <a:ext cx="8064500" cy="2505684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Subheading</a:t>
            </a:r>
          </a:p>
          <a:p>
            <a:pPr lvl="0"/>
            <a:r>
              <a:rPr lang="en-GB" dirty="0" smtClean="0"/>
              <a:t>Presenter name</a:t>
            </a:r>
          </a:p>
          <a:p>
            <a:pPr lvl="0"/>
            <a:r>
              <a:rPr lang="en-GB" dirty="0" smtClean="0"/>
              <a:t>Job title</a:t>
            </a:r>
          </a:p>
        </p:txBody>
      </p:sp>
    </p:spTree>
    <p:extLst>
      <p:ext uri="{BB962C8B-B14F-4D97-AF65-F5344CB8AC3E}">
        <p14:creationId xmlns:p14="http://schemas.microsoft.com/office/powerpoint/2010/main" val="666009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: v3">
    <p:bg>
      <p:bgPr>
        <a:solidFill>
          <a:srgbClr val="F07D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539040"/>
            <a:ext cx="8064500" cy="2306982"/>
          </a:xfrm>
        </p:spPr>
        <p:txBody>
          <a:bodyPr anchor="b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[Section header: v3]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2925" y="6448426"/>
            <a:ext cx="482600" cy="2683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A51B110-8DDC-184A-BF2F-80FCA82F27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9750" y="2945547"/>
            <a:ext cx="8064500" cy="2505684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Subheading</a:t>
            </a:r>
          </a:p>
          <a:p>
            <a:pPr lvl="0"/>
            <a:r>
              <a:rPr lang="en-GB" dirty="0" smtClean="0"/>
              <a:t>Presenter name</a:t>
            </a:r>
          </a:p>
          <a:p>
            <a:pPr lvl="0"/>
            <a:r>
              <a:rPr lang="en-GB" dirty="0" smtClean="0"/>
              <a:t>Job title</a:t>
            </a:r>
          </a:p>
        </p:txBody>
      </p:sp>
      <p:pic>
        <p:nvPicPr>
          <p:cNvPr id="7" name="Picture 6" descr="TW_LOGO_RGB_BLUE17mm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0696" y="609763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41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: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539040"/>
            <a:ext cx="8064500" cy="2306982"/>
          </a:xfrm>
        </p:spPr>
        <p:txBody>
          <a:bodyPr anchor="b"/>
          <a:lstStyle>
            <a:lvl1pPr algn="ctr">
              <a:defRPr sz="3600">
                <a:solidFill>
                  <a:srgbClr val="009FDF"/>
                </a:solidFill>
              </a:defRPr>
            </a:lvl1pPr>
          </a:lstStyle>
          <a:p>
            <a:r>
              <a:rPr lang="en-GB" dirty="0" smtClean="0"/>
              <a:t>[Section header: v4]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2925" y="6448426"/>
            <a:ext cx="482600" cy="268385"/>
          </a:xfrm>
        </p:spPr>
        <p:txBody>
          <a:bodyPr/>
          <a:lstStyle/>
          <a:p>
            <a:fld id="{CA51B110-8DDC-184A-BF2F-80FCA82F27B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9750" y="2945547"/>
            <a:ext cx="8064500" cy="2505684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>
                <a:solidFill>
                  <a:srgbClr val="009FD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Subheading</a:t>
            </a:r>
          </a:p>
          <a:p>
            <a:pPr lvl="0"/>
            <a:r>
              <a:rPr lang="en-GB" dirty="0" smtClean="0"/>
              <a:t>Presenter name</a:t>
            </a:r>
          </a:p>
          <a:p>
            <a:pPr lvl="0"/>
            <a:r>
              <a:rPr lang="en-GB" dirty="0" smtClean="0"/>
              <a:t>Job title</a:t>
            </a:r>
          </a:p>
        </p:txBody>
      </p:sp>
    </p:spTree>
    <p:extLst>
      <p:ext uri="{BB962C8B-B14F-4D97-AF65-F5344CB8AC3E}">
        <p14:creationId xmlns:p14="http://schemas.microsoft.com/office/powerpoint/2010/main" val="1383411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smtClean="0"/>
              <a:t>[Two content]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B110-8DDC-184A-BF2F-80FCA82F27B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539750" y="1511999"/>
            <a:ext cx="3868340" cy="424403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  <a:lvl2pPr>
              <a:spcBef>
                <a:spcPts val="1200"/>
              </a:spcBef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4735910" y="1511999"/>
            <a:ext cx="3868340" cy="424403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  <a:lvl2pPr>
              <a:spcBef>
                <a:spcPts val="1200"/>
              </a:spcBef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7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520699"/>
            <a:ext cx="8064500" cy="780662"/>
          </a:xfrm>
        </p:spPr>
        <p:txBody>
          <a:bodyPr/>
          <a:lstStyle/>
          <a:p>
            <a:r>
              <a:rPr lang="en-GB" dirty="0" smtClean="0"/>
              <a:t>[Text and image]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B110-8DDC-184A-BF2F-80FCA82F27B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539750" y="1511999"/>
            <a:ext cx="3446096" cy="424403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  <a:lvl2pPr>
              <a:spcBef>
                <a:spcPts val="1200"/>
              </a:spcBef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4212250" y="1511999"/>
            <a:ext cx="4392000" cy="4392000"/>
          </a:xfrm>
        </p:spPr>
        <p:txBody>
          <a:bodyPr>
            <a:normAutofit/>
          </a:bodyPr>
          <a:lstStyle>
            <a:lvl1pPr algn="ctr">
              <a:defRPr sz="1200" baseline="0">
                <a:solidFill>
                  <a:srgbClr val="D8117D"/>
                </a:solidFill>
              </a:defRPr>
            </a:lvl1pPr>
          </a:lstStyle>
          <a:p>
            <a:r>
              <a:rPr lang="en-US" dirty="0" smtClean="0"/>
              <a:t>Insert the photo into this placeholder. With the image still selected go to the &lt;Format&gt; tab and under &lt;Picture Tools&gt; in the &lt;Size&gt; Group click the arrow under &lt;Crop&gt; and select &lt;Crop to Shape&gt;. Choose the circle to change the shape.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872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W_LOGO_RGB_BLUE17mm.png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0696" y="6097632"/>
            <a:ext cx="609600" cy="609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0" y="520699"/>
            <a:ext cx="8064500" cy="7806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0" y="1512000"/>
            <a:ext cx="80645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925" y="6448426"/>
            <a:ext cx="482600" cy="26838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rgbClr val="575756"/>
                </a:solidFill>
              </a:defRPr>
            </a:lvl1pPr>
          </a:lstStyle>
          <a:p>
            <a:fld id="{CA51B110-8DDC-184A-BF2F-80FCA82F27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41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75" r:id="rId4"/>
    <p:sldLayoutId id="2147483674" r:id="rId5"/>
    <p:sldLayoutId id="2147483673" r:id="rId6"/>
    <p:sldLayoutId id="2147483663" r:id="rId7"/>
    <p:sldLayoutId id="2147483664" r:id="rId8"/>
    <p:sldLayoutId id="2147483676" r:id="rId9"/>
    <p:sldLayoutId id="2147483666" r:id="rId10"/>
    <p:sldLayoutId id="2147483678" r:id="rId11"/>
    <p:sldLayoutId id="2147483677" r:id="rId12"/>
    <p:sldLayoutId id="2147483667" r:id="rId1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700" b="1" kern="1200">
          <a:solidFill>
            <a:srgbClr val="009FDF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2400"/>
        </a:spcBef>
        <a:buFontTx/>
        <a:buNone/>
        <a:defRPr sz="1800" kern="1200">
          <a:solidFill>
            <a:srgbClr val="009FDF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lnSpc>
          <a:spcPct val="100000"/>
        </a:lnSpc>
        <a:spcBef>
          <a:spcPts val="1200"/>
        </a:spcBef>
        <a:buClr>
          <a:schemeClr val="bg2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96000" indent="-216000" algn="l" defTabSz="914400" rtl="0" eaLnBrk="1" latinLnBrk="0" hangingPunct="1">
        <a:lnSpc>
          <a:spcPct val="100000"/>
        </a:lnSpc>
        <a:spcBef>
          <a:spcPts val="600"/>
        </a:spcBef>
        <a:buFont typeface=".HelveticaNeueDeskInterface-Regular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396000" indent="-216000" algn="l" defTabSz="914400" rtl="0" eaLnBrk="1" latinLnBrk="0" hangingPunct="1">
        <a:lnSpc>
          <a:spcPct val="100000"/>
        </a:lnSpc>
        <a:spcBef>
          <a:spcPts val="600"/>
        </a:spcBef>
        <a:buFont typeface=".HelveticaNeueDeskInterface-Regular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396000" indent="-216000" algn="l" defTabSz="914400" rtl="0" eaLnBrk="1" latinLnBrk="0" hangingPunct="1">
        <a:lnSpc>
          <a:spcPct val="100000"/>
        </a:lnSpc>
        <a:spcBef>
          <a:spcPts val="600"/>
        </a:spcBef>
        <a:buFont typeface=".HelveticaNeueDeskInterface-Regular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342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340" userDrawn="1">
          <p15:clr>
            <a:srgbClr val="F26B43"/>
          </p15:clr>
        </p15:guide>
        <p15:guide id="4" pos="5420" userDrawn="1">
          <p15:clr>
            <a:srgbClr val="F26B43"/>
          </p15:clr>
        </p15:guide>
        <p15:guide id="5" orient="horz" pos="41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B110-8DDC-184A-BF2F-80FCA82F27B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Content Placeholder 4"/>
          <p:cNvSpPr>
            <a:spLocks noGrp="1"/>
          </p:cNvSpPr>
          <p:nvPr>
            <p:ph idx="4294967295"/>
          </p:nvPr>
        </p:nvSpPr>
        <p:spPr>
          <a:xfrm>
            <a:off x="781539" y="1622885"/>
            <a:ext cx="7632848" cy="433017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/>
            <a:r>
              <a:rPr lang="en-GB" sz="5600" dirty="0" smtClean="0">
                <a:solidFill>
                  <a:srgbClr val="575756"/>
                </a:solidFill>
                <a:latin typeface="+mj-lt"/>
              </a:rPr>
              <a:t>We’d </a:t>
            </a:r>
            <a:r>
              <a:rPr lang="en-GB" sz="5600" dirty="0">
                <a:solidFill>
                  <a:srgbClr val="575756"/>
                </a:solidFill>
                <a:latin typeface="+mj-lt"/>
              </a:rPr>
              <a:t>like to invite you to our smart </a:t>
            </a:r>
            <a:r>
              <a:rPr lang="en-GB" sz="5600" dirty="0" smtClean="0">
                <a:solidFill>
                  <a:srgbClr val="575756"/>
                </a:solidFill>
                <a:latin typeface="+mj-lt"/>
              </a:rPr>
              <a:t>water metering </a:t>
            </a:r>
            <a:r>
              <a:rPr lang="en-GB" sz="5600" dirty="0">
                <a:solidFill>
                  <a:srgbClr val="575756"/>
                </a:solidFill>
                <a:latin typeface="+mj-lt"/>
              </a:rPr>
              <a:t>drop-in session </a:t>
            </a:r>
            <a:r>
              <a:rPr lang="en-GB" sz="5600" dirty="0" smtClean="0">
                <a:solidFill>
                  <a:srgbClr val="575756"/>
                </a:solidFill>
                <a:latin typeface="+mj-lt"/>
              </a:rPr>
              <a:t>in </a:t>
            </a:r>
            <a:r>
              <a:rPr lang="en-GB" sz="5600" dirty="0">
                <a:solidFill>
                  <a:srgbClr val="575756"/>
                </a:solidFill>
                <a:latin typeface="+mj-lt"/>
              </a:rPr>
              <a:t>the London Borough of </a:t>
            </a:r>
            <a:r>
              <a:rPr lang="en-GB" sz="5600" dirty="0" smtClean="0">
                <a:solidFill>
                  <a:srgbClr val="575756"/>
                </a:solidFill>
                <a:latin typeface="+mj-lt"/>
              </a:rPr>
              <a:t> Bromley on:</a:t>
            </a:r>
          </a:p>
          <a:p>
            <a:pPr algn="ctr"/>
            <a:r>
              <a:rPr lang="en-GB" sz="5600" b="1" dirty="0" smtClean="0">
                <a:solidFill>
                  <a:srgbClr val="575756"/>
                </a:solidFill>
                <a:latin typeface="+mj-lt"/>
              </a:rPr>
              <a:t>27 </a:t>
            </a:r>
            <a:r>
              <a:rPr lang="en-GB" sz="5600" b="1" dirty="0" smtClean="0">
                <a:solidFill>
                  <a:srgbClr val="575756"/>
                </a:solidFill>
                <a:latin typeface="+mj-lt"/>
              </a:rPr>
              <a:t>July 2017</a:t>
            </a:r>
          </a:p>
          <a:p>
            <a:pPr algn="ctr"/>
            <a:r>
              <a:rPr lang="en-GB" sz="5600" dirty="0" smtClean="0">
                <a:solidFill>
                  <a:srgbClr val="575756"/>
                </a:solidFill>
                <a:latin typeface="+mj-lt"/>
              </a:rPr>
              <a:t>At: The Mansion House, Beckenham Place Park, BR3 1SY</a:t>
            </a:r>
            <a:r>
              <a:rPr lang="en-GB" sz="5600" dirty="0">
                <a:latin typeface="+mj-lt"/>
              </a:rPr>
              <a:t/>
            </a:r>
            <a:br>
              <a:rPr lang="en-GB" sz="5600" dirty="0">
                <a:latin typeface="+mj-lt"/>
              </a:rPr>
            </a:br>
            <a:endParaRPr lang="en-GB" sz="5600" dirty="0" smtClean="0">
              <a:latin typeface="+mj-lt"/>
            </a:endParaRPr>
          </a:p>
          <a:p>
            <a:pPr algn="ctr"/>
            <a:r>
              <a:rPr lang="en-GB" sz="5600" dirty="0" smtClean="0">
                <a:solidFill>
                  <a:srgbClr val="575756"/>
                </a:solidFill>
                <a:latin typeface="+mj-lt"/>
              </a:rPr>
              <a:t>Between</a:t>
            </a:r>
            <a:r>
              <a:rPr lang="en-GB" sz="5600" dirty="0">
                <a:solidFill>
                  <a:srgbClr val="575756"/>
                </a:solidFill>
                <a:latin typeface="+mj-lt"/>
              </a:rPr>
              <a:t>: </a:t>
            </a:r>
            <a:r>
              <a:rPr lang="en-GB" sz="5600" b="1" dirty="0" smtClean="0">
                <a:solidFill>
                  <a:srgbClr val="575756"/>
                </a:solidFill>
                <a:latin typeface="+mj-lt"/>
              </a:rPr>
              <a:t>5.30pm </a:t>
            </a:r>
            <a:r>
              <a:rPr lang="en-GB" sz="5600" b="1" dirty="0">
                <a:solidFill>
                  <a:srgbClr val="575756"/>
                </a:solidFill>
                <a:latin typeface="+mj-lt"/>
              </a:rPr>
              <a:t>to </a:t>
            </a:r>
            <a:r>
              <a:rPr lang="en-GB" sz="5600" b="1" dirty="0" smtClean="0">
                <a:solidFill>
                  <a:srgbClr val="575756"/>
                </a:solidFill>
                <a:latin typeface="+mj-lt"/>
              </a:rPr>
              <a:t>7.30pm</a:t>
            </a:r>
          </a:p>
          <a:p>
            <a:pPr algn="ctr"/>
            <a:r>
              <a:rPr lang="en-GB" sz="5600" dirty="0" smtClean="0">
                <a:solidFill>
                  <a:srgbClr val="575756"/>
                </a:solidFill>
                <a:latin typeface="+mj-lt"/>
              </a:rPr>
              <a:t>Come along to find out more on </a:t>
            </a:r>
            <a:r>
              <a:rPr lang="en-GB" sz="5600" dirty="0">
                <a:solidFill>
                  <a:srgbClr val="575756"/>
                </a:solidFill>
                <a:latin typeface="+mj-lt"/>
              </a:rPr>
              <a:t>our progress, what this means to </a:t>
            </a:r>
            <a:r>
              <a:rPr lang="en-GB" sz="5600" dirty="0" smtClean="0">
                <a:solidFill>
                  <a:srgbClr val="575756"/>
                </a:solidFill>
                <a:latin typeface="+mj-lt"/>
              </a:rPr>
              <a:t>you, </a:t>
            </a:r>
            <a:r>
              <a:rPr lang="en-GB" sz="5600" dirty="0">
                <a:solidFill>
                  <a:srgbClr val="575756"/>
                </a:solidFill>
                <a:latin typeface="+mj-lt"/>
              </a:rPr>
              <a:t>the benefits and ways we are helping people to save water, energy and money. </a:t>
            </a:r>
            <a:r>
              <a:rPr lang="en-GB" sz="5600" dirty="0" smtClean="0">
                <a:solidFill>
                  <a:srgbClr val="575756"/>
                </a:solidFill>
                <a:latin typeface="+mj-lt"/>
              </a:rPr>
              <a:t> </a:t>
            </a:r>
          </a:p>
          <a:p>
            <a:pPr algn="ctr"/>
            <a:r>
              <a:rPr lang="en-GB" sz="5600" dirty="0" smtClean="0">
                <a:solidFill>
                  <a:srgbClr val="575756"/>
                </a:solidFill>
                <a:latin typeface="+mj-lt"/>
              </a:rPr>
              <a:t>We </a:t>
            </a:r>
            <a:r>
              <a:rPr lang="en-GB" sz="5600" dirty="0">
                <a:solidFill>
                  <a:srgbClr val="575756"/>
                </a:solidFill>
                <a:latin typeface="+mj-lt"/>
              </a:rPr>
              <a:t>hope to see you </a:t>
            </a:r>
            <a:r>
              <a:rPr lang="en-GB" sz="5600" dirty="0" smtClean="0">
                <a:solidFill>
                  <a:srgbClr val="575756"/>
                </a:solidFill>
                <a:latin typeface="+mj-lt"/>
              </a:rPr>
              <a:t>there.</a:t>
            </a:r>
            <a:endParaRPr lang="en-GB" sz="5600" dirty="0">
              <a:solidFill>
                <a:srgbClr val="575756"/>
              </a:solidFill>
              <a:latin typeface="+mj-lt"/>
            </a:endParaRPr>
          </a:p>
          <a:p>
            <a:pPr algn="ctr"/>
            <a:r>
              <a:rPr lang="en-GB" sz="5600" dirty="0" smtClean="0">
                <a:solidFill>
                  <a:srgbClr val="575756"/>
                </a:solidFill>
                <a:latin typeface="+mj-lt"/>
              </a:rPr>
              <a:t>Thames </a:t>
            </a:r>
            <a:r>
              <a:rPr lang="en-GB" sz="5600" dirty="0">
                <a:solidFill>
                  <a:srgbClr val="575756"/>
                </a:solidFill>
                <a:latin typeface="+mj-lt"/>
              </a:rPr>
              <a:t>Water </a:t>
            </a:r>
            <a:r>
              <a:rPr lang="en-GB" sz="5600" dirty="0" smtClean="0">
                <a:solidFill>
                  <a:srgbClr val="575756"/>
                </a:solidFill>
                <a:latin typeface="+mj-lt"/>
              </a:rPr>
              <a:t>Metering Team</a:t>
            </a:r>
          </a:p>
          <a:p>
            <a:r>
              <a:rPr lang="en-GB" sz="5600" dirty="0" smtClean="0">
                <a:solidFill>
                  <a:srgbClr val="575756"/>
                </a:solidFill>
                <a:latin typeface="+mj-lt"/>
              </a:rPr>
              <a:t>For further enquiries please call us on 0800 </a:t>
            </a:r>
            <a:r>
              <a:rPr lang="en-GB" sz="5600" dirty="0">
                <a:solidFill>
                  <a:srgbClr val="575756"/>
                </a:solidFill>
                <a:latin typeface="+mj-lt"/>
              </a:rPr>
              <a:t>316 0989</a:t>
            </a:r>
          </a:p>
          <a:p>
            <a:pPr algn="ctr"/>
            <a:endParaRPr lang="en-GB" sz="1400" dirty="0"/>
          </a:p>
          <a:p>
            <a:r>
              <a:rPr lang="en-GB" sz="1400" dirty="0"/>
              <a:t> </a:t>
            </a:r>
          </a:p>
          <a:p>
            <a:pPr>
              <a:defRPr/>
            </a:pPr>
            <a:endParaRPr lang="en-GB" sz="1400" dirty="0" smtClean="0"/>
          </a:p>
          <a:p>
            <a:pPr>
              <a:defRPr/>
            </a:pPr>
            <a:endParaRPr lang="en-GB" sz="1400" dirty="0"/>
          </a:p>
          <a:p>
            <a:pPr>
              <a:defRPr/>
            </a:pPr>
            <a:endParaRPr lang="en-GB" sz="1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345" y="5953057"/>
            <a:ext cx="1629341" cy="7637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1883" y="325398"/>
            <a:ext cx="82731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9FDF"/>
                </a:solidFill>
              </a:rPr>
              <a:t>Find out more about our water metering programme.</a:t>
            </a:r>
            <a:endParaRPr lang="en-GB" sz="2800" dirty="0">
              <a:solidFill>
                <a:srgbClr val="009F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85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mes%20Water_Template[1]">
  <a:themeElements>
    <a:clrScheme name="ThamesWater10Dec2015">
      <a:dk1>
        <a:srgbClr val="575756"/>
      </a:dk1>
      <a:lt1>
        <a:srgbClr val="FFFFFF"/>
      </a:lt1>
      <a:dk2>
        <a:srgbClr val="000000"/>
      </a:dk2>
      <a:lt2>
        <a:srgbClr val="009FDF"/>
      </a:lt2>
      <a:accent1>
        <a:srgbClr val="009FDF"/>
      </a:accent1>
      <a:accent2>
        <a:srgbClr val="7FBA00"/>
      </a:accent2>
      <a:accent3>
        <a:srgbClr val="F07D28"/>
      </a:accent3>
      <a:accent4>
        <a:srgbClr val="000000"/>
      </a:accent4>
      <a:accent5>
        <a:srgbClr val="BAD80A"/>
      </a:accent5>
      <a:accent6>
        <a:srgbClr val="FFB900"/>
      </a:accent6>
      <a:hlink>
        <a:srgbClr val="009FDF"/>
      </a:hlink>
      <a:folHlink>
        <a:srgbClr val="7FBA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Thames Water_Template" id="{ED79E9ED-981D-D84B-8C11-DA05AE6A149D}" vid="{7189B926-CA30-F54B-A856-73350C35F1A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Thames%20Water_Template[1]</Template>
  <TotalTime>815</TotalTime>
  <Words>45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Thames%20Water_Template[1]</vt:lpstr>
      <vt:lpstr>PowerPoint Presentation</vt:lpstr>
    </vt:vector>
  </TitlesOfParts>
  <Company>Thames Water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Thames Water User</dc:creator>
  <cp:lastModifiedBy>Thames Water User</cp:lastModifiedBy>
  <cp:revision>78</cp:revision>
  <dcterms:created xsi:type="dcterms:W3CDTF">2015-12-14T23:19:34Z</dcterms:created>
  <dcterms:modified xsi:type="dcterms:W3CDTF">2017-06-30T12:54:28Z</dcterms:modified>
</cp:coreProperties>
</file>